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0059" autoAdjust="0"/>
  </p:normalViewPr>
  <p:slideViewPr>
    <p:cSldViewPr>
      <p:cViewPr varScale="1">
        <p:scale>
          <a:sx n="95" d="100"/>
          <a:sy n="95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8FD30C2-7F12-473F-90B4-2792EBAD5B4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E113E97-4A45-4617-B154-EC245F77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16C1A00-F121-4593-9B3E-60D2D7DB105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4295C5D-8CBE-47C8-8764-D6969C8F39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ed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dlegaspi@da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200" dirty="0" smtClean="0"/>
              <a:t>Pharmacy Technician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Program Orientation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0"/>
            <a:ext cx="3509963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" y="1219200"/>
            <a:ext cx="3357879" cy="5043825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  <a:softEdge rad="25400"/>
          </a:effectLst>
        </p:spPr>
      </p:pic>
      <p:sp>
        <p:nvSpPr>
          <p:cNvPr id="7" name="Rectangle 6"/>
          <p:cNvSpPr/>
          <p:nvPr/>
        </p:nvSpPr>
        <p:spPr>
          <a:xfrm>
            <a:off x="838041" y="6415425"/>
            <a:ext cx="3333909" cy="442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0025" y="1"/>
            <a:ext cx="3333909" cy="1066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Program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First module will be an blended module</a:t>
            </a:r>
          </a:p>
          <a:p>
            <a:pPr lvl="1" algn="just"/>
            <a:r>
              <a:rPr lang="en-US" dirty="0" smtClean="0"/>
              <a:t>Monday to Thursday, self-paced online</a:t>
            </a:r>
          </a:p>
          <a:p>
            <a:pPr lvl="1" algn="just"/>
            <a:r>
              <a:rPr lang="en-US" dirty="0" smtClean="0"/>
              <a:t>Thursday</a:t>
            </a:r>
            <a:r>
              <a:rPr lang="en-US" dirty="0" smtClean="0"/>
              <a:t> </a:t>
            </a:r>
            <a:r>
              <a:rPr lang="en-US" dirty="0" smtClean="0"/>
              <a:t>Lab, 1pm to 5pm, Room </a:t>
            </a:r>
            <a:r>
              <a:rPr lang="en-US" dirty="0" smtClean="0"/>
              <a:t>E-31</a:t>
            </a:r>
            <a:endParaRPr lang="en-US" dirty="0" smtClean="0"/>
          </a:p>
          <a:p>
            <a:pPr lvl="1" algn="just"/>
            <a:r>
              <a:rPr lang="en-US" dirty="0"/>
              <a:t>Students are required to attend a 2-hour </a:t>
            </a:r>
            <a:r>
              <a:rPr lang="en-US" dirty="0" smtClean="0"/>
              <a:t>module introduction on the first day of class</a:t>
            </a:r>
          </a:p>
          <a:p>
            <a:pPr lvl="2" algn="just"/>
            <a:r>
              <a:rPr lang="en-US" dirty="0" smtClean="0"/>
              <a:t>Room TBD, 10:30am </a:t>
            </a:r>
            <a:r>
              <a:rPr lang="en-US" dirty="0" smtClean="0"/>
              <a:t>to </a:t>
            </a:r>
            <a:r>
              <a:rPr lang="en-US" dirty="0" smtClean="0"/>
              <a:t>12:30pm</a:t>
            </a:r>
            <a:endParaRPr lang="en-US" dirty="0" smtClean="0"/>
          </a:p>
          <a:p>
            <a:pPr lvl="1" algn="just"/>
            <a:r>
              <a:rPr lang="en-US" dirty="0" smtClean="0"/>
              <a:t>All remaining modules there after are in-class</a:t>
            </a:r>
          </a:p>
        </p:txBody>
      </p:sp>
    </p:spTree>
    <p:extLst>
      <p:ext uri="{BB962C8B-B14F-4D97-AF65-F5344CB8AC3E}">
        <p14:creationId xmlns:p14="http://schemas.microsoft.com/office/powerpoint/2010/main" val="4880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Program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Students will be assessed with a module final exam at the end of each module.</a:t>
            </a:r>
          </a:p>
          <a:p>
            <a:pPr algn="just"/>
            <a:r>
              <a:rPr lang="en-US" dirty="0" smtClean="0"/>
              <a:t>Grades will be averaged at the end of the 25/30-week instructional portion of the course for the final grade.</a:t>
            </a:r>
          </a:p>
          <a:p>
            <a:pPr algn="just"/>
            <a:r>
              <a:rPr lang="en-US" dirty="0" smtClean="0"/>
              <a:t>Students need to pass the instructional portion with a grade of </a:t>
            </a:r>
            <a:r>
              <a:rPr lang="en-US" dirty="0" smtClean="0">
                <a:solidFill>
                  <a:schemeClr val="accent1"/>
                </a:solidFill>
              </a:rPr>
              <a:t>C (75%) </a:t>
            </a:r>
            <a:r>
              <a:rPr lang="en-US" dirty="0" smtClean="0"/>
              <a:t>or better in order to advance to the externship portion of the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Grading Criteria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74941"/>
              </p:ext>
            </p:extLst>
          </p:nvPr>
        </p:nvGraphicFramePr>
        <p:xfrm>
          <a:off x="1066800" y="2895600"/>
          <a:ext cx="69342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Classroom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Attendance and Participation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10%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Assignments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and Software Lab Exercises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15%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Pharmacy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Practice Lab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25%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Quizzes, Tests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and Projects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25%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Final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Exam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25%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Total (per module)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1764268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categories may apply to all or some modules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Module Repeat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Students who do not pass a module will need to repeat that specific module when offered again. Each module is $599.83 for the AM session and $499.83 for the PM session. All modules must be successfully completed to finish the classroom instruction portion and move to externship. A student who fails two (2) modules will need to repeat the whole program. </a:t>
            </a:r>
          </a:p>
          <a:p>
            <a:pPr algn="just"/>
            <a:r>
              <a:rPr lang="en-US" dirty="0" smtClean="0"/>
              <a:t>If the student still fails the repeat module, the student will need to re-enroll into the program. Current enrollment fees will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Attendance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en-US" dirty="0" smtClean="0"/>
              <a:t>Students are expected to attend class daily and punctually.</a:t>
            </a:r>
          </a:p>
          <a:p>
            <a:pPr algn="just"/>
            <a:r>
              <a:rPr lang="en-US" dirty="0" smtClean="0"/>
              <a:t>2 </a:t>
            </a:r>
            <a:r>
              <a:rPr lang="en-US" dirty="0" err="1" smtClean="0"/>
              <a:t>Tardies</a:t>
            </a:r>
            <a:r>
              <a:rPr lang="en-US" dirty="0" smtClean="0"/>
              <a:t> = 1 absence</a:t>
            </a:r>
          </a:p>
          <a:p>
            <a:pPr algn="just"/>
            <a:r>
              <a:rPr lang="en-US" dirty="0" smtClean="0"/>
              <a:t>3 Absences = Drop from module</a:t>
            </a:r>
          </a:p>
          <a:p>
            <a:pPr algn="just"/>
            <a:endParaRPr lang="en-US" dirty="0"/>
          </a:p>
          <a:p>
            <a:pPr marL="68580" indent="0" algn="just">
              <a:buNone/>
            </a:pPr>
            <a:r>
              <a:rPr lang="en-US" dirty="0" smtClean="0"/>
              <a:t>Students are required to make up any counts of tardiness or absences. Only 12 make up hours are allowed.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Cheating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en-US" dirty="0" smtClean="0"/>
              <a:t>There is a zero-tolerance policy on any type of cheating.</a:t>
            </a:r>
          </a:p>
          <a:p>
            <a:pPr algn="just"/>
            <a:r>
              <a:rPr lang="en-US" dirty="0" smtClean="0"/>
              <a:t>Subject to dismissal from the program.</a:t>
            </a:r>
          </a:p>
          <a:p>
            <a:pPr algn="just"/>
            <a:r>
              <a:rPr lang="en-US" dirty="0" smtClean="0"/>
              <a:t>Plagiarism is considered cheating.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Uniform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en-US" dirty="0" smtClean="0"/>
              <a:t>Students are required to wear Royal Blue Medical uniforms in campus at all times.</a:t>
            </a:r>
          </a:p>
          <a:p>
            <a:pPr algn="just"/>
            <a:r>
              <a:rPr lang="en-US" dirty="0" smtClean="0"/>
              <a:t>Estimated Cost: </a:t>
            </a:r>
            <a:r>
              <a:rPr lang="en-US" b="1" dirty="0" smtClean="0"/>
              <a:t>$25/set </a:t>
            </a:r>
            <a:r>
              <a:rPr lang="en-US" dirty="0" smtClean="0"/>
              <a:t>with embroidery</a:t>
            </a:r>
          </a:p>
          <a:p>
            <a:pPr algn="just"/>
            <a:r>
              <a:rPr lang="en-US" dirty="0" smtClean="0"/>
              <a:t>Supplier:</a:t>
            </a:r>
          </a:p>
          <a:p>
            <a:pPr marL="365760" lvl="1" indent="0" algn="just">
              <a:buNone/>
            </a:pPr>
            <a:r>
              <a:rPr lang="en-US" dirty="0" smtClean="0"/>
              <a:t>	Cindy’s Uniforms</a:t>
            </a:r>
          </a:p>
          <a:p>
            <a:pPr marL="365760" lvl="1" indent="0" algn="just">
              <a:buNone/>
            </a:pPr>
            <a:r>
              <a:rPr lang="en-US" dirty="0"/>
              <a:t>	</a:t>
            </a:r>
            <a:r>
              <a:rPr lang="en-US" dirty="0" smtClean="0"/>
              <a:t>12270 Woodruff Avenue,</a:t>
            </a:r>
          </a:p>
          <a:p>
            <a:pPr marL="365760" lvl="1" indent="0" algn="just">
              <a:buNone/>
            </a:pPr>
            <a:r>
              <a:rPr lang="en-US" dirty="0"/>
              <a:t>	</a:t>
            </a:r>
            <a:r>
              <a:rPr lang="en-US" dirty="0" smtClean="0"/>
              <a:t>Downey, CA 90241</a:t>
            </a:r>
          </a:p>
          <a:p>
            <a:pPr marL="365760" lvl="1" indent="0" algn="just">
              <a:buNone/>
            </a:pPr>
            <a:r>
              <a:rPr lang="en-US" dirty="0"/>
              <a:t>	</a:t>
            </a:r>
            <a:r>
              <a:rPr lang="en-US" dirty="0" smtClean="0"/>
              <a:t>562-803-6754</a:t>
            </a:r>
          </a:p>
          <a:p>
            <a:pPr algn="just"/>
            <a:r>
              <a:rPr lang="en-US" dirty="0" smtClean="0"/>
              <a:t>Footwear: Closed-Toe shoes are required.</a:t>
            </a:r>
          </a:p>
          <a:p>
            <a:pPr marL="36576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Uniform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Excessive jewelry is prohibited.</a:t>
            </a:r>
          </a:p>
          <a:p>
            <a:pPr algn="just"/>
            <a:r>
              <a:rPr lang="en-US" dirty="0" smtClean="0"/>
              <a:t>Facial piercings are prohibited.</a:t>
            </a:r>
          </a:p>
          <a:p>
            <a:pPr algn="just"/>
            <a:r>
              <a:rPr lang="en-US" u="sng" dirty="0" smtClean="0"/>
              <a:t>Always </a:t>
            </a:r>
            <a:r>
              <a:rPr lang="en-US" u="sng" dirty="0" smtClean="0"/>
              <a:t>look professional.</a:t>
            </a:r>
          </a:p>
          <a:p>
            <a:pPr marL="36576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Course Enrollment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Registration Fee: </a:t>
            </a:r>
            <a:r>
              <a:rPr lang="en-US" b="1" dirty="0" smtClean="0"/>
              <a:t>$2999.00</a:t>
            </a:r>
            <a:r>
              <a:rPr lang="en-US" dirty="0" smtClean="0"/>
              <a:t>, </a:t>
            </a:r>
            <a:r>
              <a:rPr lang="en-US" dirty="0" smtClean="0"/>
              <a:t>excluding</a:t>
            </a:r>
          </a:p>
          <a:p>
            <a:pPr lvl="1" algn="just"/>
            <a:r>
              <a:rPr lang="en-US" sz="2000" dirty="0" smtClean="0"/>
              <a:t>Books</a:t>
            </a:r>
          </a:p>
          <a:p>
            <a:pPr lvl="1" algn="just"/>
            <a:r>
              <a:rPr lang="en-US" sz="2000" dirty="0" smtClean="0"/>
              <a:t>Uniforms</a:t>
            </a:r>
          </a:p>
          <a:p>
            <a:pPr lvl="1" algn="just"/>
            <a:r>
              <a:rPr lang="en-US" sz="2000" dirty="0" smtClean="0"/>
              <a:t>Background check and drug screening fee</a:t>
            </a:r>
            <a:endParaRPr lang="en-US" sz="2000" dirty="0" smtClean="0"/>
          </a:p>
          <a:p>
            <a:pPr algn="just"/>
            <a:r>
              <a:rPr lang="en-US" dirty="0" smtClean="0"/>
              <a:t>Down Payment: </a:t>
            </a:r>
            <a:r>
              <a:rPr lang="en-US" b="1" dirty="0" smtClean="0"/>
              <a:t>$700.00</a:t>
            </a:r>
          </a:p>
          <a:p>
            <a:pPr algn="just"/>
            <a:r>
              <a:rPr lang="en-US" dirty="0" smtClean="0"/>
              <a:t>Accepted forms of payment</a:t>
            </a:r>
          </a:p>
          <a:p>
            <a:pPr lvl="1" algn="just"/>
            <a:r>
              <a:rPr lang="en-US" dirty="0" smtClean="0"/>
              <a:t>Cash</a:t>
            </a:r>
          </a:p>
          <a:p>
            <a:pPr lvl="1" algn="just"/>
            <a:r>
              <a:rPr lang="en-US" dirty="0" smtClean="0"/>
              <a:t>Check</a:t>
            </a:r>
          </a:p>
          <a:p>
            <a:pPr lvl="1" algn="just"/>
            <a:r>
              <a:rPr lang="en-US" dirty="0" smtClean="0"/>
              <a:t>Credit Card (Visa, </a:t>
            </a:r>
            <a:r>
              <a:rPr lang="en-US" dirty="0" err="1" smtClean="0"/>
              <a:t>Mastercard</a:t>
            </a:r>
            <a:r>
              <a:rPr lang="en-US" dirty="0" smtClean="0"/>
              <a:t>)</a:t>
            </a:r>
          </a:p>
          <a:p>
            <a:pPr marL="36576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Course Enrollment</a:t>
            </a:r>
            <a:br>
              <a:rPr lang="en-US" dirty="0" smtClean="0"/>
            </a:br>
            <a:r>
              <a:rPr lang="en-US" sz="2500" dirty="0" smtClean="0"/>
              <a:t>Financial Aid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Apply at </a:t>
            </a:r>
            <a:r>
              <a:rPr lang="en-US" dirty="0" smtClean="0">
                <a:hlinkClick r:id="rId2"/>
              </a:rPr>
              <a:t>www.fafsa.ed.gov</a:t>
            </a:r>
            <a:endParaRPr lang="en-US" dirty="0" smtClean="0"/>
          </a:p>
          <a:p>
            <a:pPr algn="just"/>
            <a:r>
              <a:rPr lang="en-US" dirty="0" smtClean="0"/>
              <a:t>Input School Code: </a:t>
            </a:r>
            <a:r>
              <a:rPr lang="en-US" b="1" dirty="0" smtClean="0"/>
              <a:t>005638</a:t>
            </a:r>
          </a:p>
          <a:p>
            <a:pPr algn="just"/>
            <a:r>
              <a:rPr lang="en-US" dirty="0" smtClean="0"/>
              <a:t>Once online application is processed, student must make an appointment to meet with </a:t>
            </a:r>
            <a:r>
              <a:rPr lang="en-US" smtClean="0"/>
              <a:t>FA department.</a:t>
            </a:r>
            <a:endParaRPr lang="en-US" dirty="0" smtClean="0"/>
          </a:p>
          <a:p>
            <a:r>
              <a:rPr lang="en-US" dirty="0" smtClean="0"/>
              <a:t>Any other questions? </a:t>
            </a:r>
          </a:p>
          <a:p>
            <a:pPr marL="365760" lvl="1" indent="0">
              <a:buNone/>
            </a:pPr>
            <a:r>
              <a:rPr lang="en-US" dirty="0" smtClean="0"/>
              <a:t>Email </a:t>
            </a:r>
            <a:r>
              <a:rPr lang="en-US" dirty="0" smtClean="0">
                <a:solidFill>
                  <a:schemeClr val="accent1"/>
                </a:solidFill>
              </a:rPr>
              <a:t>financialaid@das.edu</a:t>
            </a:r>
          </a:p>
          <a:p>
            <a:pPr marL="36576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</a:t>
            </a:r>
            <a:r>
              <a:rPr lang="en-US" sz="3000" dirty="0" smtClean="0"/>
              <a:t>hat is the Pharmacy Technician Program?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en-US" altLang="en-US" dirty="0" smtClean="0">
                <a:latin typeface="+mj-lt"/>
              </a:rPr>
              <a:t>The Pharmacy Technician program is a vocational training course which will provide students with the basic skills and knowledge in preparation for an entry-level pharmacy technician position</a:t>
            </a:r>
            <a:r>
              <a:rPr lang="en-US" altLang="en-US" b="1" dirty="0" smtClean="0">
                <a:latin typeface="+mj-lt"/>
              </a:rPr>
              <a:t>. </a:t>
            </a:r>
            <a:r>
              <a:rPr lang="en-US" altLang="en-US" dirty="0" smtClean="0">
                <a:latin typeface="+mj-lt"/>
              </a:rPr>
              <a:t>In addition to classroom instruction, students will also be required to complete a 120-hour externship with a  school-approved facility and apply for state registration with the California Board of Pharmacy.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17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Course Enrollment</a:t>
            </a:r>
            <a:br>
              <a:rPr lang="en-US" dirty="0" smtClean="0"/>
            </a:br>
            <a:r>
              <a:rPr lang="en-US" sz="2500" dirty="0" smtClean="0"/>
              <a:t>How-to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Student enrollments are on a first-come, first-serve basis.</a:t>
            </a:r>
          </a:p>
          <a:p>
            <a:pPr algn="just"/>
            <a:r>
              <a:rPr lang="en-US" dirty="0" smtClean="0"/>
              <a:t>Contact Person: </a:t>
            </a:r>
          </a:p>
          <a:p>
            <a:pPr marL="68580" indent="0" algn="just">
              <a:buNone/>
            </a:pPr>
            <a:r>
              <a:rPr lang="en-US" b="1" dirty="0"/>
              <a:t>	</a:t>
            </a:r>
            <a:r>
              <a:rPr lang="en-US" b="1" dirty="0" smtClean="0"/>
              <a:t>	Janet Gera, </a:t>
            </a:r>
            <a:r>
              <a:rPr lang="en-US" dirty="0" smtClean="0"/>
              <a:t>Clerical Support</a:t>
            </a:r>
          </a:p>
          <a:p>
            <a:pPr marL="68580" indent="0" algn="just">
              <a:buNone/>
            </a:pPr>
            <a:r>
              <a:rPr lang="en-US" dirty="0" smtClean="0"/>
              <a:t>		Front Office</a:t>
            </a:r>
            <a:r>
              <a:rPr lang="en-US" b="1" dirty="0"/>
              <a:t>	</a:t>
            </a:r>
            <a:r>
              <a:rPr lang="en-US" b="1" dirty="0" smtClean="0"/>
              <a:t>		</a:t>
            </a:r>
          </a:p>
          <a:p>
            <a:pPr algn="just"/>
            <a:r>
              <a:rPr lang="en-US" dirty="0" smtClean="0"/>
              <a:t>Students must make the down payment to secure a spot.</a:t>
            </a:r>
          </a:p>
          <a:p>
            <a:pPr algn="just"/>
            <a:r>
              <a:rPr lang="en-US" dirty="0" smtClean="0"/>
              <a:t>Any remaining balance will be divided into monthly payments and </a:t>
            </a:r>
            <a:r>
              <a:rPr lang="en-US" b="1" dirty="0" smtClean="0"/>
              <a:t>must</a:t>
            </a:r>
            <a:r>
              <a:rPr lang="en-US" dirty="0" smtClean="0"/>
              <a:t> be paid in full prior finishing classroom instruction.</a:t>
            </a:r>
          </a:p>
          <a:p>
            <a:pPr marL="68580" indent="0" algn="just">
              <a:buNone/>
            </a:pPr>
            <a:endParaRPr lang="en-US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53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Refund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Students may receive a refund if requested before the third day of class. </a:t>
            </a:r>
          </a:p>
          <a:p>
            <a:r>
              <a:rPr lang="en-US" dirty="0" smtClean="0"/>
              <a:t>DAS will deduct a </a:t>
            </a:r>
            <a:r>
              <a:rPr lang="en-US" dirty="0" smtClean="0"/>
              <a:t>15% </a:t>
            </a:r>
            <a:r>
              <a:rPr lang="en-US" dirty="0" smtClean="0"/>
              <a:t>processing fee from all refunds.</a:t>
            </a:r>
          </a:p>
          <a:p>
            <a:r>
              <a:rPr lang="en-US" dirty="0" smtClean="0"/>
              <a:t>Absolutely no CASH refunds.</a:t>
            </a:r>
          </a:p>
          <a:p>
            <a:r>
              <a:rPr lang="en-US" dirty="0" smtClean="0"/>
              <a:t>A refund will be issued within 4 weeks of request. </a:t>
            </a:r>
          </a:p>
          <a:p>
            <a:r>
              <a:rPr lang="en-US" dirty="0" smtClean="0"/>
              <a:t>All refunds must be requested in writing.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03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dlegaspi@das.edu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5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Program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School diploma or equivalent (GED)</a:t>
            </a:r>
          </a:p>
          <a:p>
            <a:r>
              <a:rPr lang="en-US" dirty="0" smtClean="0"/>
              <a:t>Copy of TB skin test results</a:t>
            </a:r>
          </a:p>
          <a:p>
            <a:pPr lvl="1"/>
            <a:r>
              <a:rPr lang="en-US" dirty="0" smtClean="0"/>
              <a:t>TB skin tests must be less than a year old</a:t>
            </a:r>
          </a:p>
          <a:p>
            <a:r>
              <a:rPr lang="en-US" dirty="0" smtClean="0"/>
              <a:t>Copy of Hepatitis B immunization records</a:t>
            </a:r>
          </a:p>
          <a:p>
            <a:pPr lvl="1"/>
            <a:r>
              <a:rPr lang="en-US" dirty="0" smtClean="0"/>
              <a:t>Yellow immunization card, baby book, etc.</a:t>
            </a:r>
          </a:p>
          <a:p>
            <a:r>
              <a:rPr lang="en-US" dirty="0" smtClean="0"/>
              <a:t>CPR Certification - </a:t>
            </a:r>
            <a:r>
              <a:rPr lang="en-US" b="1" dirty="0" smtClean="0">
                <a:solidFill>
                  <a:schemeClr val="accent1"/>
                </a:solidFill>
              </a:rPr>
              <a:t>$57 separate course fee</a:t>
            </a:r>
          </a:p>
        </p:txBody>
      </p:sp>
    </p:spTree>
    <p:extLst>
      <p:ext uri="{BB962C8B-B14F-4D97-AF65-F5344CB8AC3E}">
        <p14:creationId xmlns:p14="http://schemas.microsoft.com/office/powerpoint/2010/main" val="29130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Program Requirements</a:t>
            </a:r>
            <a:br>
              <a:rPr lang="en-US" dirty="0" smtClean="0"/>
            </a:br>
            <a:r>
              <a:rPr lang="en-US" sz="3300" dirty="0" smtClean="0"/>
              <a:t>for</a:t>
            </a:r>
            <a:r>
              <a:rPr lang="en-US" dirty="0" smtClean="0"/>
              <a:t> </a:t>
            </a:r>
            <a:r>
              <a:rPr lang="en-US" sz="3000" dirty="0" smtClean="0"/>
              <a:t>State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requirements are to be furnished after the classroom instruction, prior to externship:</a:t>
            </a:r>
          </a:p>
          <a:p>
            <a:pPr lvl="1"/>
            <a:r>
              <a:rPr lang="en-US" dirty="0" smtClean="0"/>
              <a:t>$105 application fee (personal check, money order, cashier check)</a:t>
            </a:r>
          </a:p>
          <a:p>
            <a:pPr lvl="1"/>
            <a:r>
              <a:rPr lang="en-US" dirty="0" smtClean="0"/>
              <a:t>2” x 2” passport-style photo</a:t>
            </a:r>
          </a:p>
          <a:p>
            <a:pPr lvl="1"/>
            <a:r>
              <a:rPr lang="en-US" dirty="0" smtClean="0"/>
              <a:t>Official High School/GED transcripts</a:t>
            </a:r>
          </a:p>
          <a:p>
            <a:pPr lvl="1"/>
            <a:r>
              <a:rPr lang="en-US" dirty="0" smtClean="0"/>
              <a:t>Official Self Query Results from the NPDB</a:t>
            </a:r>
          </a:p>
          <a:p>
            <a:pPr lvl="1"/>
            <a:r>
              <a:rPr lang="en-US" dirty="0" smtClean="0"/>
              <a:t>Copy of </a:t>
            </a:r>
            <a:r>
              <a:rPr lang="en-US" dirty="0" err="1" smtClean="0"/>
              <a:t>Livescan</a:t>
            </a:r>
            <a:r>
              <a:rPr lang="en-US" dirty="0" smtClean="0"/>
              <a:t> fingerprint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Text References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are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required to have books by the first day of class. Prices are based on retail prices from http://paradigm.emcp.com.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891823"/>
            <a:ext cx="6777317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Pharmacology for Technicians, 5th Edition by Don A. </a:t>
            </a:r>
            <a:r>
              <a:rPr lang="en-US" dirty="0" err="1" smtClean="0"/>
              <a:t>Ballington</a:t>
            </a:r>
            <a:r>
              <a:rPr lang="en-US" dirty="0" smtClean="0"/>
              <a:t> and Mary M. Laughlin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ISBN# 978-0-76385-233-7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b="1" dirty="0" smtClean="0"/>
              <a:t>Price: $105.24</a:t>
            </a:r>
          </a:p>
          <a:p>
            <a:r>
              <a:rPr lang="en-US" dirty="0" smtClean="0"/>
              <a:t>Pharmacy Calculations for Technicians, 5th Edition by Don A. </a:t>
            </a:r>
            <a:r>
              <a:rPr lang="en-US" dirty="0" err="1" smtClean="0"/>
              <a:t>Ballington</a:t>
            </a:r>
            <a:r>
              <a:rPr lang="en-US" dirty="0" smtClean="0"/>
              <a:t> and </a:t>
            </a:r>
            <a:r>
              <a:rPr lang="en-US" dirty="0" err="1" smtClean="0"/>
              <a:t>Tova</a:t>
            </a:r>
            <a:r>
              <a:rPr lang="en-US" dirty="0" smtClean="0"/>
              <a:t> </a:t>
            </a:r>
            <a:r>
              <a:rPr lang="en-US" dirty="0" err="1" smtClean="0"/>
              <a:t>Wiegand</a:t>
            </a:r>
            <a:r>
              <a:rPr lang="en-US" dirty="0" smtClean="0"/>
              <a:t> Green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ISBN# 978-0-76385-221-4</a:t>
            </a:r>
            <a:r>
              <a:rPr lang="en-US" dirty="0" smtClean="0"/>
              <a:t>		</a:t>
            </a:r>
            <a:r>
              <a:rPr lang="en-US" b="1" dirty="0" smtClean="0"/>
              <a:t>Price: $79.91</a:t>
            </a:r>
          </a:p>
          <a:p>
            <a:r>
              <a:rPr lang="en-US" dirty="0" smtClean="0"/>
              <a:t>Pharmacy Practice for Technicians, 5th Edition by Don A. </a:t>
            </a:r>
            <a:r>
              <a:rPr lang="en-US" dirty="0" err="1" smtClean="0"/>
              <a:t>Ballington</a:t>
            </a:r>
            <a:r>
              <a:rPr lang="en-US" dirty="0" smtClean="0"/>
              <a:t> and Robert J. Anderson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ISBN# 978-0-76385-226-9</a:t>
            </a:r>
            <a:r>
              <a:rPr lang="en-US" dirty="0" smtClean="0"/>
              <a:t>		</a:t>
            </a:r>
            <a:r>
              <a:rPr lang="en-US" b="1" dirty="0" smtClean="0"/>
              <a:t>Price: $105.24</a:t>
            </a:r>
          </a:p>
          <a:p>
            <a:r>
              <a:rPr lang="en-US" dirty="0" smtClean="0"/>
              <a:t>Labs for Pharmacy Technicians, 2nd Edition by Jason Sparks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ISBN# 978-0-76385-239-9	</a:t>
            </a:r>
            <a:r>
              <a:rPr lang="en-US" dirty="0" smtClean="0"/>
              <a:t>	</a:t>
            </a:r>
            <a:r>
              <a:rPr lang="en-US" b="1" dirty="0" smtClean="0"/>
              <a:t>Price: $90.58</a:t>
            </a:r>
          </a:p>
        </p:txBody>
      </p:sp>
    </p:spTree>
    <p:extLst>
      <p:ext uri="{BB962C8B-B14F-4D97-AF65-F5344CB8AC3E}">
        <p14:creationId xmlns:p14="http://schemas.microsoft.com/office/powerpoint/2010/main" val="5311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Program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Basic Concepts of Pharmacology</a:t>
            </a:r>
          </a:p>
          <a:p>
            <a:r>
              <a:rPr lang="en-US" dirty="0" smtClean="0"/>
              <a:t>Pharmacy Law and Regulation</a:t>
            </a:r>
          </a:p>
          <a:p>
            <a:r>
              <a:rPr lang="en-US" dirty="0" smtClean="0"/>
              <a:t>Basics in Sterile and Non-Sterile Compounding</a:t>
            </a:r>
          </a:p>
          <a:p>
            <a:r>
              <a:rPr lang="en-US" dirty="0" smtClean="0"/>
              <a:t>Medication Safety</a:t>
            </a:r>
          </a:p>
          <a:p>
            <a:r>
              <a:rPr lang="en-US" dirty="0" smtClean="0"/>
              <a:t>Pharmacy Quality Assurance</a:t>
            </a:r>
          </a:p>
          <a:p>
            <a:r>
              <a:rPr lang="en-US" dirty="0" smtClean="0"/>
              <a:t>Medication Order Entry and Fill Process</a:t>
            </a:r>
          </a:p>
          <a:p>
            <a:r>
              <a:rPr lang="en-US" dirty="0" smtClean="0"/>
              <a:t>Pharmacy Inventory Management</a:t>
            </a:r>
          </a:p>
          <a:p>
            <a:r>
              <a:rPr lang="en-US" dirty="0" smtClean="0"/>
              <a:t>Pharmacy Billing and Reimbursement</a:t>
            </a:r>
          </a:p>
          <a:p>
            <a:r>
              <a:rPr lang="en-US" dirty="0" smtClean="0"/>
              <a:t>Pharmacy Information System Usage and Application</a:t>
            </a:r>
          </a:p>
          <a:p>
            <a:r>
              <a:rPr lang="en-US" dirty="0" smtClean="0"/>
              <a:t>Job Preparation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Program Length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(excluding externship 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09800"/>
            <a:ext cx="6777317" cy="3962400"/>
          </a:xfrm>
        </p:spPr>
        <p:txBody>
          <a:bodyPr numCol="1">
            <a:normAutofit/>
          </a:bodyPr>
          <a:lstStyle/>
          <a:p>
            <a:pPr marL="68580" indent="0">
              <a:buNone/>
            </a:pPr>
            <a:r>
              <a:rPr lang="en-US" sz="2000" b="1" dirty="0" smtClean="0"/>
              <a:t>Morning Session (2 classes)</a:t>
            </a:r>
          </a:p>
          <a:p>
            <a:r>
              <a:rPr lang="en-US" sz="2000" dirty="0" smtClean="0"/>
              <a:t>25 weeks (5 modules)</a:t>
            </a:r>
          </a:p>
          <a:p>
            <a:r>
              <a:rPr lang="en-US" sz="2000" dirty="0" smtClean="0"/>
              <a:t>Monday to Friday</a:t>
            </a:r>
          </a:p>
          <a:p>
            <a:r>
              <a:rPr lang="en-US" sz="2000" dirty="0" smtClean="0"/>
              <a:t>8:30 am – 12:30 pm</a:t>
            </a:r>
          </a:p>
          <a:p>
            <a:pPr marL="68580" indent="0">
              <a:buNone/>
            </a:pPr>
            <a:endParaRPr lang="en-US" sz="2000" b="1" dirty="0" smtClean="0"/>
          </a:p>
          <a:p>
            <a:pPr marL="68580" indent="0" algn="r">
              <a:buNone/>
            </a:pPr>
            <a:endParaRPr lang="en-US" sz="2000" b="1" dirty="0"/>
          </a:p>
          <a:p>
            <a:pPr marL="68580" indent="0">
              <a:buNone/>
            </a:pPr>
            <a:r>
              <a:rPr lang="en-US" sz="2000" b="1" dirty="0" smtClean="0"/>
              <a:t>Evening Session</a:t>
            </a:r>
          </a:p>
          <a:p>
            <a:r>
              <a:rPr lang="en-US" sz="2000" dirty="0" smtClean="0"/>
              <a:t>30 weeks (6 modules)</a:t>
            </a:r>
          </a:p>
          <a:p>
            <a:r>
              <a:rPr lang="en-US" sz="2000" dirty="0" smtClean="0"/>
              <a:t>Monday to Thursday</a:t>
            </a:r>
          </a:p>
          <a:p>
            <a:r>
              <a:rPr lang="en-US" sz="2000" dirty="0" smtClean="0"/>
              <a:t>5 pm – 9 pm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Externship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09800"/>
            <a:ext cx="6777317" cy="3962400"/>
          </a:xfrm>
        </p:spPr>
        <p:txBody>
          <a:bodyPr numCol="1">
            <a:normAutofit/>
          </a:bodyPr>
          <a:lstStyle/>
          <a:p>
            <a:r>
              <a:rPr lang="en-US" sz="2000" dirty="0" smtClean="0"/>
              <a:t>Upon successful completion of the classroom instruction portion, students will be placed in a school-approved facility to complete 120 hours of externship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Prior to externship placement, all students are required to be cleared with a background check and drug screening.</a:t>
            </a:r>
            <a:endParaRPr lang="en-US" sz="2000" dirty="0" smtClean="0"/>
          </a:p>
          <a:p>
            <a:r>
              <a:rPr lang="en-US" sz="2000" dirty="0" smtClean="0"/>
              <a:t>Students will be given up to </a:t>
            </a:r>
            <a:r>
              <a:rPr lang="en-US" sz="2000" dirty="0">
                <a:solidFill>
                  <a:schemeClr val="accent1"/>
                </a:solidFill>
              </a:rPr>
              <a:t>6</a:t>
            </a:r>
            <a:r>
              <a:rPr lang="en-US" sz="2000" dirty="0" smtClean="0">
                <a:solidFill>
                  <a:schemeClr val="accent1"/>
                </a:solidFill>
              </a:rPr>
              <a:t> weeks </a:t>
            </a:r>
            <a:r>
              <a:rPr lang="en-US" sz="2000" dirty="0" smtClean="0"/>
              <a:t>to complete.</a:t>
            </a:r>
          </a:p>
          <a:p>
            <a:r>
              <a:rPr lang="en-US" sz="2000" dirty="0" smtClean="0"/>
              <a:t>Failure to complete will result to failing the program.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Program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Modular format</a:t>
            </a:r>
          </a:p>
          <a:p>
            <a:pPr algn="just"/>
            <a:r>
              <a:rPr lang="en-US" dirty="0" smtClean="0"/>
              <a:t>Grading system composed of 5-week modules, to be each given a specific grade. All module grades will be averaged to attain a final program grade.</a:t>
            </a:r>
          </a:p>
        </p:txBody>
      </p:sp>
    </p:spTree>
    <p:extLst>
      <p:ext uri="{BB962C8B-B14F-4D97-AF65-F5344CB8AC3E}">
        <p14:creationId xmlns:p14="http://schemas.microsoft.com/office/powerpoint/2010/main" val="24293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288</TotalTime>
  <Words>890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Wingdings 2</vt:lpstr>
      <vt:lpstr>Austin</vt:lpstr>
      <vt:lpstr>Pharmacy Technician</vt:lpstr>
      <vt:lpstr>What is the Pharmacy Technician Program?</vt:lpstr>
      <vt:lpstr>Program Requirements</vt:lpstr>
      <vt:lpstr>Program Requirements for State Registration</vt:lpstr>
      <vt:lpstr>Text References  Students are required to have books by the first day of class. Prices are based on retail prices from http://paradigm.emcp.com. </vt:lpstr>
      <vt:lpstr>Program Content</vt:lpstr>
      <vt:lpstr>Program Length (excluding externship hours)</vt:lpstr>
      <vt:lpstr>Externship </vt:lpstr>
      <vt:lpstr>Program Format</vt:lpstr>
      <vt:lpstr>Program Format</vt:lpstr>
      <vt:lpstr>Program Format</vt:lpstr>
      <vt:lpstr>Grading Criteria</vt:lpstr>
      <vt:lpstr>Module Repeat Policy</vt:lpstr>
      <vt:lpstr>Attendance Policy</vt:lpstr>
      <vt:lpstr>Cheating Policy</vt:lpstr>
      <vt:lpstr>Uniform Policy</vt:lpstr>
      <vt:lpstr>Uniform Policy</vt:lpstr>
      <vt:lpstr>Course Enrollment  Fees</vt:lpstr>
      <vt:lpstr>Course Enrollment Financial Aid</vt:lpstr>
      <vt:lpstr>Course Enrollment How-to</vt:lpstr>
      <vt:lpstr>Course Refund Policy</vt:lpstr>
      <vt:lpstr>Any Questions?</vt:lpstr>
    </vt:vector>
  </TitlesOfParts>
  <Company>Downey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Technician</dc:title>
  <dc:creator>Dan Legaspi</dc:creator>
  <cp:lastModifiedBy>Dan Legaspi</cp:lastModifiedBy>
  <cp:revision>25</cp:revision>
  <cp:lastPrinted>2016-09-06T19:03:41Z</cp:lastPrinted>
  <dcterms:created xsi:type="dcterms:W3CDTF">2014-10-27T19:45:43Z</dcterms:created>
  <dcterms:modified xsi:type="dcterms:W3CDTF">2016-09-06T19:03:50Z</dcterms:modified>
</cp:coreProperties>
</file>